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61" r:id="rId4"/>
    <p:sldId id="266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2" b="15253"/>
          <a:stretch/>
        </p:blipFill>
        <p:spPr bwMode="auto">
          <a:xfrm>
            <a:off x="4046763" y="2886857"/>
            <a:ext cx="4731699" cy="376867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88640"/>
            <a:ext cx="9144000" cy="1384995"/>
          </a:xfrm>
          <a:prstGeom prst="rect">
            <a:avLst/>
          </a:prstGeom>
          <a:solidFill>
            <a:srgbClr val="0099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 Black" pitchFamily="34" charset="0"/>
              </a:rPr>
              <a:t>Муниципальное автономное общеобразовательное учреждение 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«</a:t>
            </a:r>
            <a:r>
              <a:rPr lang="ru-RU" sz="2400" dirty="0" err="1">
                <a:solidFill>
                  <a:schemeClr val="bg1"/>
                </a:solidFill>
                <a:latin typeface="Arial Black" pitchFamily="34" charset="0"/>
              </a:rPr>
              <a:t>Нурлатская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 гимназия имени Героя Советского Союза Михаила Егоровича Сергеева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»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               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г. Нурлат Республики Татарстан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2" y="3334356"/>
            <a:ext cx="3285310" cy="3321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52536" y="1558231"/>
            <a:ext cx="78123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Arial Black" pitchFamily="34" charset="0"/>
              </a:rPr>
              <a:t>Приготовление </a:t>
            </a:r>
            <a:br>
              <a:rPr lang="ru-RU" sz="2800" b="1" dirty="0">
                <a:solidFill>
                  <a:srgbClr val="00B050"/>
                </a:solidFill>
                <a:latin typeface="Arial Black" pitchFamily="34" charset="0"/>
              </a:rPr>
            </a:br>
            <a:r>
              <a:rPr lang="ru-RU" sz="2800" b="1" dirty="0">
                <a:solidFill>
                  <a:srgbClr val="00B050"/>
                </a:solidFill>
                <a:latin typeface="Arial Black" pitchFamily="34" charset="0"/>
              </a:rPr>
              <a:t>поварами школьной столовой </a:t>
            </a:r>
            <a:br>
              <a:rPr lang="ru-RU" sz="2800" b="1" dirty="0">
                <a:solidFill>
                  <a:srgbClr val="00B050"/>
                </a:solidFill>
                <a:latin typeface="Arial Black" pitchFamily="34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Arial Black" pitchFamily="34" charset="0"/>
              </a:rPr>
              <a:t>первого блюда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Arial Black" pitchFamily="34" charset="0"/>
              </a:rPr>
              <a:t>«Рассольник»</a:t>
            </a:r>
            <a:endParaRPr lang="ru-RU" sz="28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75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384995"/>
          </a:xfrm>
          <a:prstGeom prst="rect">
            <a:avLst/>
          </a:prstGeom>
          <a:solidFill>
            <a:srgbClr val="0099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 Black" pitchFamily="34" charset="0"/>
              </a:rPr>
              <a:t>Муниципальное автономное общеобразовательное учреждение 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«</a:t>
            </a:r>
            <a:r>
              <a:rPr lang="ru-RU" sz="2400" dirty="0" err="1">
                <a:solidFill>
                  <a:schemeClr val="bg1"/>
                </a:solidFill>
                <a:latin typeface="Arial Black" pitchFamily="34" charset="0"/>
              </a:rPr>
              <a:t>Нурлатская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 гимназия имени Героя Советского Союза Михаила Егоровича Сергеева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»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               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г. Нурлат Республики Татарстан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35089"/>
            <a:ext cx="2987824" cy="3020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660159"/>
            <a:ext cx="41202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3300"/>
                </a:solidFill>
                <a:latin typeface="Arial Black" pitchFamily="34" charset="0"/>
              </a:rPr>
              <a:t>Состав: </a:t>
            </a:r>
            <a:endParaRPr lang="ru-RU" sz="1600" b="1" dirty="0">
              <a:solidFill>
                <a:srgbClr val="FF3300"/>
              </a:solidFill>
              <a:latin typeface="Arial Black" pitchFamily="34" charset="0"/>
            </a:endParaRPr>
          </a:p>
          <a:p>
            <a:pPr algn="ctr"/>
            <a:r>
              <a:rPr lang="ru-RU" sz="1600" b="1" dirty="0">
                <a:solidFill>
                  <a:srgbClr val="FF3300"/>
                </a:solidFill>
                <a:latin typeface="Arial Black" pitchFamily="34" charset="0"/>
              </a:rPr>
              <a:t>Картофель </a:t>
            </a:r>
            <a:endParaRPr lang="ru-RU" sz="1600" b="1" dirty="0" smtClean="0">
              <a:solidFill>
                <a:srgbClr val="FF3300"/>
              </a:solidFill>
              <a:latin typeface="Arial Black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3300"/>
                </a:solidFill>
                <a:latin typeface="Arial Black" pitchFamily="34" charset="0"/>
              </a:rPr>
              <a:t>Рис </a:t>
            </a:r>
            <a:r>
              <a:rPr lang="ru-RU" sz="1600" b="1" dirty="0">
                <a:solidFill>
                  <a:srgbClr val="FF3300"/>
                </a:solidFill>
                <a:latin typeface="Arial Black" pitchFamily="34" charset="0"/>
              </a:rPr>
              <a:t>или перловка </a:t>
            </a:r>
            <a:endParaRPr lang="ru-RU" sz="1600" b="1" dirty="0" smtClean="0">
              <a:solidFill>
                <a:srgbClr val="FF3300"/>
              </a:solidFill>
              <a:latin typeface="Arial Black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3300"/>
                </a:solidFill>
                <a:latin typeface="Arial Black" pitchFamily="34" charset="0"/>
              </a:rPr>
              <a:t>Лук </a:t>
            </a:r>
            <a:r>
              <a:rPr lang="ru-RU" sz="1600" b="1" dirty="0">
                <a:solidFill>
                  <a:srgbClr val="FF3300"/>
                </a:solidFill>
                <a:latin typeface="Arial Black" pitchFamily="34" charset="0"/>
              </a:rPr>
              <a:t>репчатый </a:t>
            </a:r>
            <a:endParaRPr lang="ru-RU" sz="1600" b="1" dirty="0" smtClean="0">
              <a:solidFill>
                <a:srgbClr val="FF3300"/>
              </a:solidFill>
              <a:latin typeface="Arial Black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3300"/>
                </a:solidFill>
                <a:latin typeface="Arial Black" pitchFamily="34" charset="0"/>
              </a:rPr>
              <a:t>Морковь </a:t>
            </a:r>
          </a:p>
          <a:p>
            <a:pPr algn="ctr"/>
            <a:r>
              <a:rPr lang="ru-RU" sz="1600" b="1" dirty="0" smtClean="0">
                <a:solidFill>
                  <a:srgbClr val="FF3300"/>
                </a:solidFill>
                <a:latin typeface="Arial Black" pitchFamily="34" charset="0"/>
              </a:rPr>
              <a:t>Огурцы </a:t>
            </a:r>
            <a:r>
              <a:rPr lang="ru-RU" sz="1600" b="1" dirty="0">
                <a:solidFill>
                  <a:srgbClr val="FF3300"/>
                </a:solidFill>
                <a:latin typeface="Arial Black" pitchFamily="34" charset="0"/>
              </a:rPr>
              <a:t>соленые </a:t>
            </a:r>
            <a:endParaRPr lang="ru-RU" sz="1600" b="1" dirty="0" smtClean="0">
              <a:solidFill>
                <a:srgbClr val="FF3300"/>
              </a:solidFill>
              <a:latin typeface="Arial Black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3300"/>
                </a:solidFill>
                <a:latin typeface="Arial Black" pitchFamily="34" charset="0"/>
              </a:rPr>
              <a:t>Масло </a:t>
            </a:r>
            <a:r>
              <a:rPr lang="ru-RU" sz="1600" b="1" dirty="0">
                <a:solidFill>
                  <a:srgbClr val="FF3300"/>
                </a:solidFill>
                <a:latin typeface="Arial Black" pitchFamily="34" charset="0"/>
              </a:rPr>
              <a:t>растительное </a:t>
            </a:r>
            <a:endParaRPr lang="ru-RU" sz="1600" b="1" dirty="0" smtClean="0">
              <a:solidFill>
                <a:srgbClr val="FF3300"/>
              </a:solidFill>
              <a:latin typeface="Arial Black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3300"/>
                </a:solidFill>
                <a:latin typeface="Arial Black" pitchFamily="34" charset="0"/>
              </a:rPr>
              <a:t>Бульон </a:t>
            </a:r>
            <a:r>
              <a:rPr lang="ru-RU" sz="1600" b="1" dirty="0">
                <a:solidFill>
                  <a:srgbClr val="FF3300"/>
                </a:solidFill>
                <a:latin typeface="Arial Black" pitchFamily="34" charset="0"/>
              </a:rPr>
              <a:t>или </a:t>
            </a:r>
            <a:r>
              <a:rPr lang="ru-RU" sz="1600" b="1" dirty="0" smtClean="0">
                <a:solidFill>
                  <a:srgbClr val="FF3300"/>
                </a:solidFill>
                <a:latin typeface="Arial Black" pitchFamily="34" charset="0"/>
              </a:rPr>
              <a:t>вода</a:t>
            </a:r>
            <a:endParaRPr lang="ru-RU" sz="1600" b="1" dirty="0">
              <a:solidFill>
                <a:srgbClr val="FF3300"/>
              </a:solidFill>
              <a:latin typeface="Arial Black" pitchFamily="34" charset="0"/>
            </a:endParaRPr>
          </a:p>
        </p:txBody>
      </p:sp>
      <p:pic>
        <p:nvPicPr>
          <p:cNvPr id="2050" name="Picture 2" descr="C:\Users\Нурлатская гимназия\Desktop\Лучшая столовая 25\1a2cf0bd-817e-4fb8-b0e0-c49e6268158d.jf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1779547"/>
            <a:ext cx="1718683" cy="229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урлатская гимназия\Desktop\Лучшая столовая 25\0af67283-ebd4-4a11-ac9e-8813b4f44958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772815"/>
            <a:ext cx="1728783" cy="230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урлатская гимназия\Desktop\Лучшая столовая 25\c7804348-1895-4047-8884-084b59414f5b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069" y="4357777"/>
            <a:ext cx="1718683" cy="229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Нурлатская гимназия\Desktop\Лучшая столовая 25\429f870a-d2a0-48b3-9439-9d5b0f68b4b3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80096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Нурлатская гимназия\Desktop\Лучшая столовая 25\a0f557da-d638-4e30-b294-ffb740229c5c.jf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951" y="4363958"/>
            <a:ext cx="1714048" cy="228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63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384995"/>
          </a:xfrm>
          <a:prstGeom prst="rect">
            <a:avLst/>
          </a:prstGeom>
          <a:solidFill>
            <a:srgbClr val="0099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 Black" pitchFamily="34" charset="0"/>
              </a:rPr>
              <a:t>Муниципальное автономное общеобразовательное учреждение 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«</a:t>
            </a:r>
            <a:r>
              <a:rPr lang="ru-RU" sz="2400" dirty="0" err="1">
                <a:solidFill>
                  <a:schemeClr val="bg1"/>
                </a:solidFill>
                <a:latin typeface="Arial Black" pitchFamily="34" charset="0"/>
              </a:rPr>
              <a:t>Нурлатская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 гимназия имени Героя Советского Союза Михаила Егоровича Сергеева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»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               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г. Нурлат 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1728785"/>
            <a:ext cx="48245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Arial Black" pitchFamily="34" charset="0"/>
              </a:rPr>
              <a:t>Приготовление</a:t>
            </a:r>
            <a:endParaRPr lang="ru-RU" sz="2000" b="1" dirty="0">
              <a:solidFill>
                <a:srgbClr val="00B050"/>
              </a:solidFill>
              <a:latin typeface="Arial Black" pitchFamily="34" charset="0"/>
            </a:endParaRPr>
          </a:p>
          <a:p>
            <a:pPr algn="ctr"/>
            <a:r>
              <a:rPr lang="ru-RU" sz="2000" b="1" dirty="0">
                <a:solidFill>
                  <a:srgbClr val="00B050"/>
                </a:solidFill>
                <a:latin typeface="Arial Black" pitchFamily="34" charset="0"/>
              </a:rPr>
              <a:t>Картофель перебирают, моют, чистят, повторно промывают, нарезают брусочками</a:t>
            </a:r>
          </a:p>
          <a:p>
            <a:pPr algn="ctr"/>
            <a:r>
              <a:rPr lang="ru-RU" sz="2000" b="1" dirty="0">
                <a:solidFill>
                  <a:srgbClr val="00B050"/>
                </a:solidFill>
                <a:latin typeface="Arial Black" pitchFamily="34" charset="0"/>
              </a:rPr>
              <a:t>(кубиками).</a:t>
            </a:r>
          </a:p>
          <a:p>
            <a:pPr algn="ctr"/>
            <a:r>
              <a:rPr lang="ru-RU" sz="2000" b="1" dirty="0">
                <a:solidFill>
                  <a:srgbClr val="00B050"/>
                </a:solidFill>
                <a:latin typeface="Arial Black" pitchFamily="34" charset="0"/>
              </a:rPr>
              <a:t>Морковь перебирают, промывают, очищают, повторно промывают, шинкуют с помощью овощерезательной машины мелкой соломкой.</a:t>
            </a:r>
          </a:p>
          <a:p>
            <a:pPr algn="ctr"/>
            <a:r>
              <a:rPr lang="ru-RU" sz="2000" b="1" dirty="0">
                <a:solidFill>
                  <a:srgbClr val="00B050"/>
                </a:solidFill>
                <a:latin typeface="Arial Black" pitchFamily="34" charset="0"/>
              </a:rPr>
              <a:t>Лук репчатый перебирают, промывают проточной водой, очищают, повторно промывают, и шинкуют.</a:t>
            </a:r>
          </a:p>
          <a:p>
            <a:pPr algn="ctr"/>
            <a:r>
              <a:rPr lang="ru-RU" sz="2000" b="1" dirty="0">
                <a:solidFill>
                  <a:srgbClr val="00B050"/>
                </a:solidFill>
                <a:latin typeface="Arial Black" pitchFamily="34" charset="0"/>
              </a:rPr>
              <a:t>Морковь и лук пассеруют с добавлением масла.</a:t>
            </a:r>
          </a:p>
        </p:txBody>
      </p:sp>
      <p:pic>
        <p:nvPicPr>
          <p:cNvPr id="1027" name="Picture 3" descr="C:\Users\Нурлатская гимназия\Desktop\Лучшая столовая 25\1ba90b47-8433-4826-993b-1f91d0b72ef5.jf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54" y="1763064"/>
            <a:ext cx="1675747" cy="223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урлатская гимназия\Desktop\Лучшая столовая 25\97c51005-b488-444c-a44c-61cdd960d0f0.jf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9" b="11168"/>
          <a:stretch/>
        </p:blipFill>
        <p:spPr bwMode="auto">
          <a:xfrm>
            <a:off x="219389" y="4235579"/>
            <a:ext cx="1707878" cy="246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Нурлатская гимназия\Desktop\Лучшая столовая 25\61ed13a4-be55-4db9-a670-42753f84d972.jf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2" r="4022" b="8940"/>
          <a:stretch/>
        </p:blipFill>
        <p:spPr bwMode="auto">
          <a:xfrm>
            <a:off x="2113416" y="1746457"/>
            <a:ext cx="1591503" cy="226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Нурлатская гимназия\Desktop\Лучшая столовая 25\62560cbd-ba27-49ab-9b7f-b4de43c8cf38.jf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29" b="8098"/>
          <a:stretch/>
        </p:blipFill>
        <p:spPr bwMode="auto">
          <a:xfrm>
            <a:off x="2123728" y="4235579"/>
            <a:ext cx="1581191" cy="246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27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510186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88640"/>
            <a:ext cx="7992888" cy="707886"/>
          </a:xfrm>
          <a:prstGeom prst="rect">
            <a:avLst/>
          </a:prstGeom>
          <a:solidFill>
            <a:srgbClr val="0099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Arial Black" pitchFamily="34" charset="0"/>
              </a:rPr>
              <a:t>Приготовление:</a:t>
            </a:r>
            <a:endParaRPr lang="ru-RU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254" y="2852936"/>
            <a:ext cx="3741746" cy="377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0198" y="1052736"/>
            <a:ext cx="615970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Картофель </a:t>
            </a:r>
            <a:r>
              <a:rPr lang="ru-RU" dirty="0"/>
              <a:t>перебирают, моют, чистят, повторно промывают, нарезают </a:t>
            </a:r>
            <a:r>
              <a:rPr lang="ru-RU" dirty="0" smtClean="0"/>
              <a:t>брусочками</a:t>
            </a:r>
            <a:r>
              <a:rPr lang="ru-RU" dirty="0"/>
              <a:t>(кубиками</a:t>
            </a:r>
            <a:r>
              <a:rPr lang="ru-RU" dirty="0" smtClean="0"/>
              <a:t>).</a:t>
            </a:r>
            <a:endParaRPr lang="ru-RU" dirty="0"/>
          </a:p>
          <a:p>
            <a:pPr algn="just"/>
            <a:r>
              <a:rPr lang="ru-RU" dirty="0" smtClean="0"/>
              <a:t>Морковь </a:t>
            </a:r>
            <a:r>
              <a:rPr lang="ru-RU" dirty="0"/>
              <a:t>перебирают, промывают, очищают, повторно промывают, шинкуют с помощью овощерезательной машины мелкой соломкой.</a:t>
            </a:r>
          </a:p>
          <a:p>
            <a:pPr algn="just"/>
            <a:r>
              <a:rPr lang="ru-RU" dirty="0"/>
              <a:t>Лук репчатый перебирают, промывают проточной водой, очищают, повторно промывают, и шинкуют.</a:t>
            </a:r>
          </a:p>
          <a:p>
            <a:pPr algn="just"/>
            <a:r>
              <a:rPr lang="ru-RU" dirty="0"/>
              <a:t>Морковь и лук пассеруют с добавлением масла.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      Перловую </a:t>
            </a:r>
            <a:r>
              <a:rPr lang="ru-RU" dirty="0"/>
              <a:t>крупу предварительно перебирают, моют. В кипящий бульон или воду закладывают подготовленную крупу, доводят до кипения, затем добавляют нарезанный брусочками картофель, а через 5-10 минут вводят пассированные на растительном масле репчатый лук и морковь (для детей помладше лук с морковью тушат со сливочным маслом до прозрачности лука), припущенные соленые огурцы 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         Все </a:t>
            </a:r>
            <a:r>
              <a:rPr lang="ru-RU" dirty="0"/>
              <a:t>перемешивают и варят до полной готовности. За 5-10 минут до окончания варки добавляют соль по желанию.</a:t>
            </a:r>
          </a:p>
        </p:txBody>
      </p:sp>
    </p:spTree>
    <p:extLst>
      <p:ext uri="{BB962C8B-B14F-4D97-AF65-F5344CB8AC3E}">
        <p14:creationId xmlns:p14="http://schemas.microsoft.com/office/powerpoint/2010/main" val="240411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384995"/>
          </a:xfrm>
          <a:prstGeom prst="rect">
            <a:avLst/>
          </a:prstGeom>
          <a:solidFill>
            <a:srgbClr val="0099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 Black" pitchFamily="34" charset="0"/>
              </a:rPr>
              <a:t>Муниципальное автономное общеобразовательное учреждение 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«</a:t>
            </a:r>
            <a:r>
              <a:rPr lang="ru-RU" sz="2400" dirty="0" err="1">
                <a:solidFill>
                  <a:schemeClr val="bg1"/>
                </a:solidFill>
                <a:latin typeface="Arial Black" pitchFamily="34" charset="0"/>
              </a:rPr>
              <a:t>Нурлатская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 гимназия имени Героя Советского Союза Михаила Егоровича Сергеева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»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               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г. Нурлат Республики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99457" y="1799051"/>
            <a:ext cx="4392488" cy="1200329"/>
          </a:xfrm>
          <a:prstGeom prst="rect">
            <a:avLst/>
          </a:prstGeom>
          <a:solidFill>
            <a:srgbClr val="FF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Технологическая 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карта приготовления 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«Рассольника»</a:t>
            </a:r>
            <a:endParaRPr lang="ru-RU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46995" y="3082075"/>
            <a:ext cx="3497413" cy="3517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Нурлатская гимназия\Downloads\a79d9930-57b7-45a1-9574-308ead1c72fd.jf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99051"/>
            <a:ext cx="3600400" cy="480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7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384995"/>
          </a:xfrm>
          <a:prstGeom prst="rect">
            <a:avLst/>
          </a:prstGeom>
          <a:solidFill>
            <a:srgbClr val="0099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 Black" pitchFamily="34" charset="0"/>
              </a:rPr>
              <a:t>Муниципальное автономное общеобразовательное учреждение 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«</a:t>
            </a:r>
            <a:r>
              <a:rPr lang="ru-RU" sz="2400" dirty="0" err="1">
                <a:solidFill>
                  <a:schemeClr val="bg1"/>
                </a:solidFill>
                <a:latin typeface="Arial Black" pitchFamily="34" charset="0"/>
              </a:rPr>
              <a:t>Нурлатская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 гимназия имени Героя Советского Союза Михаила Егоровича Сергеева</a:t>
            </a:r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»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               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г. Нурлат Республики Татарстан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2" y="3356991"/>
            <a:ext cx="3069595" cy="3316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1729" y="1628800"/>
            <a:ext cx="71663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3300"/>
                </a:solidFill>
                <a:latin typeface="Arial Black" pitchFamily="34" charset="0"/>
              </a:rPr>
              <a:t>Приятного аппетита!</a:t>
            </a:r>
            <a:endParaRPr lang="ru-RU" sz="4400" b="1" dirty="0">
              <a:solidFill>
                <a:srgbClr val="FF3300"/>
              </a:solidFill>
              <a:latin typeface="Arial Black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788" y="2398241"/>
            <a:ext cx="5412232" cy="405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93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326</Words>
  <Application>Microsoft Office PowerPoint</Application>
  <PresentationFormat>Экран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</cp:lastModifiedBy>
  <cp:revision>18</cp:revision>
  <dcterms:created xsi:type="dcterms:W3CDTF">2025-04-24T17:44:44Z</dcterms:created>
  <dcterms:modified xsi:type="dcterms:W3CDTF">2026-04-20T12:20:04Z</dcterms:modified>
</cp:coreProperties>
</file>